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EDF7-A90F-545A-0E14-2A9C8ECB0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9F0B0-778D-FA79-3564-66C0F5403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84B89-4B80-362E-9A9E-9B6A7727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23B66-6604-2FCF-0E33-BE2C1EDF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2BDD2-B5DD-96E5-5627-91EEB879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23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FDCE-BB6B-3509-9395-D46197BC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4DDBB-620D-7FE9-5ADE-5B3FD75F5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D0716-6F0B-DE7A-5CA0-7BB15377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25C9F-11DB-E499-EF4C-52216746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F53A1-AA7D-29D5-82CF-69450B3C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757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BAB9F-F4BF-5BA5-8EAE-FE3D3DF8B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EA5D5-4FDC-6688-2A88-E872B1ABF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DB91D-B58C-4D8D-F158-32685D38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16C29-4614-32CE-A406-73A323EC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B4190-729D-9A51-22EC-E86057AD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615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DEC6-2999-3027-058B-6F9EFF42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6374D-29D3-6B8F-987A-89C22732B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2F1BA-D8FE-ED8F-50C3-EA9B00CC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64546-9384-03C9-DE33-EFB063FB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B583E-2337-9857-611C-B20D74E4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52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3DC7-9986-E0D0-2204-88AD5004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3E9B-E80D-B163-DB27-12D52DD19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46F6-DDB9-B402-1513-EE7353D1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6C0C1-3B27-6CFE-24C4-573B5A87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E2E38-45EA-50C5-5B38-FF461ED6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350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6B8F6-401F-2B0D-EDD8-02F25618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E9538-476D-D2DC-BB72-1FC519632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8AC0A-738F-737E-B6D9-46616ADBB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C99DF-FAF0-24AC-A7BC-1A5096FB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9CAC6-EAC9-0B0F-A03A-3B160738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FED00-F374-5FD9-C07C-4BA1068C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085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E730-CCA8-71D0-FA07-3BAC6F3C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3707-C102-FE41-9DC0-DBD5E1FA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71651-B17E-FCED-E988-F2B1FCF59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A5DCA-13BC-F970-4B6A-FA0B201B2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10F15-F1CD-57EE-1AF8-0C32FF6BC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CF54B1-94DE-6F0B-EC5C-191CC243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1C77F-DE2A-5706-5086-EDC0F720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7CF64-1342-EC9B-2173-998880D2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181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689D-E32D-8989-03D4-F09ADD13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8E65D-0D64-6C45-AEDC-DB58FCEB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D8FDF-3AD0-1251-96EF-5922ADC2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E228-2D4D-C7DA-167E-C41C776A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7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AC43C-EBE3-FE6C-9614-1FBB0BD7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EF29D-CDDB-02DF-6001-9CCA83E5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2E38-305D-367D-63C2-B8968F5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44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B279-BE6A-3705-2BAA-FF96E18ED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4AE78-DC98-40F1-9F8F-8AAEB4754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F0620-4B96-B6FC-3F9B-29594831B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61C6E-5DDB-BDA4-4786-BAA24492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E8D06-05FC-72C9-4337-8FA5D1C6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370FB-FDE3-50DA-8D3A-70C17B41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01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4470-7B81-DC76-2B83-8D8F400B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51A2C-0740-665B-C774-2241FAA97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6F755-643C-8AD6-FAB2-C60B597FA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F2DC4-8E63-0A86-E8B8-F3D26923F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A705-59D6-97F1-9DA6-A1A046B6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2F171-03C6-FDFA-DDEE-B6F372D3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201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4F5D3-8644-E451-A79F-16995D30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16D2A-4358-982A-747F-AB5A10920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E3C12-0346-5078-55B1-3C5F6BD26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A82C7-39CE-4483-B73A-F47F48DBAD9F}" type="datetimeFigureOut">
              <a:rPr lang="hr-HR" smtClean="0"/>
              <a:t>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3971-4836-1505-83BE-52ACA79C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1B4A3-BB12-9164-CD7A-EFA6A5F8C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0510-F529-49E9-87F3-DE70F588EF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8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ordwall.net/play/6452/780/65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wordwall.net/play/6875/620/46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708" y="3917272"/>
            <a:ext cx="6474410" cy="1400452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8 </a:t>
            </a:r>
            <a:br>
              <a:rPr lang="hr-HR" sz="5400" b="1" dirty="0"/>
            </a:br>
            <a:r>
              <a:rPr lang="hr-HR" sz="5400" b="1" dirty="0" err="1"/>
              <a:t>What</a:t>
            </a:r>
            <a:r>
              <a:rPr lang="hr-HR" sz="5400" b="1" dirty="0"/>
              <a:t> </a:t>
            </a:r>
            <a:r>
              <a:rPr lang="hr-HR" sz="5400" b="1" dirty="0" err="1"/>
              <a:t>does</a:t>
            </a:r>
            <a:r>
              <a:rPr lang="hr-HR" sz="5400" b="1" dirty="0"/>
              <a:t> a </a:t>
            </a:r>
            <a:r>
              <a:rPr lang="hr-HR" sz="5400" b="1" dirty="0" err="1"/>
              <a:t>true</a:t>
            </a:r>
            <a:r>
              <a:rPr lang="hr-HR" sz="5400" b="1" dirty="0"/>
              <a:t> </a:t>
            </a:r>
            <a:r>
              <a:rPr lang="hr-HR" sz="5400" b="1" dirty="0" err="1"/>
              <a:t>friend</a:t>
            </a:r>
            <a:r>
              <a:rPr lang="hr-HR" sz="5400" b="1" dirty="0"/>
              <a:t> do?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755" y="2317828"/>
            <a:ext cx="4746316" cy="978007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30AE4-0EF8-F7E6-B546-BF86F18503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522" cy="68416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88873-08F8-0E13-019D-F7F823F6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529484"/>
            <a:ext cx="5808956" cy="318138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accent2"/>
                </a:solidFill>
              </a:rPr>
              <a:t>LANGUAGE IN ACTION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sz="2100" dirty="0" err="1"/>
              <a:t>When</a:t>
            </a:r>
            <a:r>
              <a:rPr lang="hr-HR" sz="2100" dirty="0"/>
              <a:t> </a:t>
            </a:r>
            <a:r>
              <a:rPr lang="hr-HR" sz="2100" dirty="0" err="1"/>
              <a:t>we</a:t>
            </a:r>
            <a:r>
              <a:rPr lang="hr-HR" sz="2100" dirty="0"/>
              <a:t> </a:t>
            </a:r>
            <a:r>
              <a:rPr lang="hr-HR" sz="2100" dirty="0" err="1"/>
              <a:t>try</a:t>
            </a:r>
            <a:r>
              <a:rPr lang="hr-HR" sz="2100" dirty="0"/>
              <a:t> to make </a:t>
            </a:r>
            <a:r>
              <a:rPr lang="hr-HR" sz="2100" dirty="0" err="1"/>
              <a:t>suggestions</a:t>
            </a:r>
            <a:r>
              <a:rPr lang="hr-HR" sz="2100" dirty="0"/>
              <a:t> </a:t>
            </a:r>
            <a:r>
              <a:rPr lang="hr-HR" sz="2100" dirty="0" err="1"/>
              <a:t>we</a:t>
            </a:r>
            <a:r>
              <a:rPr lang="hr-HR" sz="2100" dirty="0"/>
              <a:t> use </a:t>
            </a:r>
            <a:r>
              <a:rPr lang="hr-HR" sz="2100" dirty="0" err="1"/>
              <a:t>the</a:t>
            </a:r>
            <a:r>
              <a:rPr lang="hr-HR" sz="2100" dirty="0"/>
              <a:t> </a:t>
            </a:r>
            <a:r>
              <a:rPr lang="hr-HR" sz="2100" dirty="0" err="1"/>
              <a:t>following</a:t>
            </a:r>
            <a:r>
              <a:rPr lang="hr-HR" sz="2100" dirty="0"/>
              <a:t> </a:t>
            </a:r>
            <a:r>
              <a:rPr lang="hr-HR" sz="2100" dirty="0" err="1"/>
              <a:t>structure</a:t>
            </a:r>
            <a:r>
              <a:rPr lang="hr-HR" sz="2100" dirty="0"/>
              <a:t>:</a:t>
            </a:r>
          </a:p>
          <a:p>
            <a:pPr marL="0" indent="0">
              <a:buNone/>
            </a:pPr>
            <a:r>
              <a:rPr lang="hr-HR" sz="2100" dirty="0">
                <a:solidFill>
                  <a:schemeClr val="accent1"/>
                </a:solidFill>
              </a:rPr>
              <a:t>Kada želimo predložiti nešto, koristimo sljedeći izraz: 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                    </a:t>
            </a:r>
            <a:r>
              <a:rPr lang="hr-HR" dirty="0" err="1">
                <a:solidFill>
                  <a:srgbClr val="FF0000"/>
                </a:solidFill>
              </a:rPr>
              <a:t>Let’s</a:t>
            </a:r>
            <a:r>
              <a:rPr lang="hr-HR" dirty="0">
                <a:solidFill>
                  <a:srgbClr val="FF0000"/>
                </a:solidFill>
              </a:rPr>
              <a:t> + </a:t>
            </a:r>
            <a:r>
              <a:rPr lang="hr-HR" dirty="0" err="1">
                <a:solidFill>
                  <a:srgbClr val="7030A0"/>
                </a:solidFill>
              </a:rPr>
              <a:t>verb</a:t>
            </a:r>
            <a:endParaRPr lang="hr-HR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     </a:t>
            </a:r>
            <a:r>
              <a:rPr lang="hr-HR" dirty="0" err="1">
                <a:solidFill>
                  <a:srgbClr val="FF0000"/>
                </a:solidFill>
              </a:rPr>
              <a:t>Let’s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7030A0"/>
                </a:solidFill>
              </a:rPr>
              <a:t>meet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/>
              <a:t>in</a:t>
            </a:r>
            <a:r>
              <a:rPr lang="hr-HR" dirty="0"/>
              <a:t> front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Mall.</a:t>
            </a:r>
          </a:p>
          <a:p>
            <a:pPr marL="0" indent="0">
              <a:buNone/>
            </a:pPr>
            <a:r>
              <a:rPr lang="hr-HR" dirty="0"/>
              <a:t>      OK. </a:t>
            </a:r>
            <a:r>
              <a:rPr lang="hr-HR" dirty="0" err="1"/>
              <a:t>See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there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51C24-3004-6C05-C3E5-99A42A918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540"/>
            <a:ext cx="5941052" cy="19942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DD7F8A-1E17-59CD-64A5-0DF231913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" y="3022130"/>
            <a:ext cx="6063752" cy="19942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6D836B5-5D66-BBC5-9A06-510D6C3710D3}"/>
              </a:ext>
            </a:extLst>
          </p:cNvPr>
          <p:cNvSpPr txBox="1">
            <a:spLocks/>
          </p:cNvSpPr>
          <p:nvPr/>
        </p:nvSpPr>
        <p:spPr>
          <a:xfrm>
            <a:off x="6095999" y="4154750"/>
            <a:ext cx="5808956" cy="2105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Act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dialogues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LANGUAGE IN ACTION </a:t>
            </a:r>
            <a:r>
              <a:rPr lang="hr-HR" b="1" dirty="0" err="1"/>
              <a:t>box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Call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invite</a:t>
            </a:r>
            <a:r>
              <a:rPr lang="hr-HR" b="1" dirty="0"/>
              <a:t> </a:t>
            </a:r>
            <a:r>
              <a:rPr lang="hr-HR" b="1" dirty="0" err="1"/>
              <a:t>him</a:t>
            </a:r>
            <a:r>
              <a:rPr lang="hr-HR" b="1" dirty="0"/>
              <a:t>/</a:t>
            </a:r>
            <a:r>
              <a:rPr lang="hr-HR" b="1" dirty="0" err="1"/>
              <a:t>her</a:t>
            </a:r>
            <a:r>
              <a:rPr lang="hr-HR" b="1" dirty="0"/>
              <a:t> </a:t>
            </a:r>
            <a:r>
              <a:rPr lang="hr-HR" b="1" dirty="0" err="1"/>
              <a:t>somewhere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0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36BAD6-22B0-BC5C-3132-4ED65971BC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39792" cy="683380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050E2-3D87-2C6C-6127-9F9062604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79933"/>
            <a:ext cx="5810173" cy="1970842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What</a:t>
            </a:r>
            <a:r>
              <a:rPr lang="hr-HR" b="1" dirty="0"/>
              <a:t> are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adjectives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we</a:t>
            </a:r>
            <a:r>
              <a:rPr lang="hr-HR" b="1" dirty="0"/>
              <a:t> use to </a:t>
            </a:r>
            <a:r>
              <a:rPr lang="hr-HR" b="1" dirty="0" err="1"/>
              <a:t>describe</a:t>
            </a:r>
            <a:r>
              <a:rPr lang="hr-HR" b="1" dirty="0"/>
              <a:t> </a:t>
            </a:r>
            <a:r>
              <a:rPr lang="hr-HR" b="1" dirty="0" err="1"/>
              <a:t>someone’s</a:t>
            </a:r>
            <a:r>
              <a:rPr lang="hr-HR" b="1" dirty="0"/>
              <a:t> </a:t>
            </a:r>
            <a:r>
              <a:rPr lang="hr-HR" b="1" dirty="0" err="1"/>
              <a:t>looks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opposites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A59E170-2201-8369-E893-9638BE371D6B}"/>
              </a:ext>
            </a:extLst>
          </p:cNvPr>
          <p:cNvSpPr txBox="1">
            <a:spLocks/>
          </p:cNvSpPr>
          <p:nvPr/>
        </p:nvSpPr>
        <p:spPr>
          <a:xfrm>
            <a:off x="6096000" y="2005503"/>
            <a:ext cx="4601592" cy="51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6341F-49D9-849D-BD2C-106845BD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" y="1591947"/>
            <a:ext cx="5570703" cy="38789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6F5035-DDB8-F4DA-E237-68D2683C3493}"/>
              </a:ext>
            </a:extLst>
          </p:cNvPr>
          <p:cNvSpPr txBox="1"/>
          <p:nvPr/>
        </p:nvSpPr>
        <p:spPr>
          <a:xfrm>
            <a:off x="896644" y="2652205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short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98EF7-DEF9-D7FF-E4B4-27181F115DF8}"/>
              </a:ext>
            </a:extLst>
          </p:cNvPr>
          <p:cNvSpPr txBox="1"/>
          <p:nvPr/>
        </p:nvSpPr>
        <p:spPr>
          <a:xfrm>
            <a:off x="3650201" y="2674855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thin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AFA17-04FD-C0D3-410C-23C860D068DA}"/>
              </a:ext>
            </a:extLst>
          </p:cNvPr>
          <p:cNvSpPr txBox="1"/>
          <p:nvPr/>
        </p:nvSpPr>
        <p:spPr>
          <a:xfrm>
            <a:off x="1128943" y="3261511"/>
            <a:ext cx="156986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short </a:t>
            </a:r>
            <a:r>
              <a:rPr lang="hr-HR" b="1" dirty="0" err="1">
                <a:solidFill>
                  <a:srgbClr val="FF0000"/>
                </a:solidFill>
              </a:rPr>
              <a:t>straight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C117E-B2BF-8125-16FE-7488EF0194AC}"/>
              </a:ext>
            </a:extLst>
          </p:cNvPr>
          <p:cNvSpPr txBox="1"/>
          <p:nvPr/>
        </p:nvSpPr>
        <p:spPr>
          <a:xfrm>
            <a:off x="4173984" y="3261512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blue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446DF-04A6-5145-6092-E0A743C7D8B0}"/>
              </a:ext>
            </a:extLst>
          </p:cNvPr>
          <p:cNvSpPr txBox="1"/>
          <p:nvPr/>
        </p:nvSpPr>
        <p:spPr>
          <a:xfrm>
            <a:off x="1775534" y="4835704"/>
            <a:ext cx="834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dirty="0" err="1">
                <a:solidFill>
                  <a:srgbClr val="FF0000"/>
                </a:solidFill>
              </a:rPr>
              <a:t>brown</a:t>
            </a:r>
            <a:endParaRPr lang="hr-HR" sz="15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4BD90-F9C0-55BB-9622-E7BD263EFAC1}"/>
              </a:ext>
            </a:extLst>
          </p:cNvPr>
          <p:cNvSpPr txBox="1"/>
          <p:nvPr/>
        </p:nvSpPr>
        <p:spPr>
          <a:xfrm>
            <a:off x="2490186" y="4812620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black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430906-F42C-8C5B-6062-139F24A5B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4" y="699205"/>
            <a:ext cx="5107358" cy="54595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CAA967E-A3F4-C40F-B6D0-89235AD4DD85}"/>
              </a:ext>
            </a:extLst>
          </p:cNvPr>
          <p:cNvSpPr txBox="1">
            <a:spLocks/>
          </p:cNvSpPr>
          <p:nvPr/>
        </p:nvSpPr>
        <p:spPr>
          <a:xfrm>
            <a:off x="6092777" y="2642474"/>
            <a:ext cx="5810172" cy="1197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 </a:t>
            </a:r>
            <a:r>
              <a:rPr lang="hr-HR" b="1" dirty="0" err="1"/>
              <a:t>Decide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.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27924E0-FBD0-726F-1FC3-7F3377B778E1}"/>
              </a:ext>
            </a:extLst>
          </p:cNvPr>
          <p:cNvSpPr txBox="1">
            <a:spLocks/>
          </p:cNvSpPr>
          <p:nvPr/>
        </p:nvSpPr>
        <p:spPr>
          <a:xfrm>
            <a:off x="6092777" y="3812129"/>
            <a:ext cx="4601592" cy="51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0169C6-64DE-DCEB-4C80-306E50DC2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13" y="1567719"/>
            <a:ext cx="818225" cy="818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F962CC-521A-A097-E8DD-55A8029B1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02" y="3152916"/>
            <a:ext cx="818225" cy="818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7671AA-738D-5EE6-FE9C-37BDC72DA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40" y="4289012"/>
            <a:ext cx="818225" cy="818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55245C-DA77-8352-8363-D95F36761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27" y="4835704"/>
            <a:ext cx="818225" cy="8182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9C035C-67E1-03FB-4C66-2607E96B3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7" y="699205"/>
            <a:ext cx="5092298" cy="552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83D45ED-49D8-3ADC-197F-F1106E329B46}"/>
              </a:ext>
            </a:extLst>
          </p:cNvPr>
          <p:cNvSpPr txBox="1">
            <a:spLocks/>
          </p:cNvSpPr>
          <p:nvPr/>
        </p:nvSpPr>
        <p:spPr>
          <a:xfrm>
            <a:off x="6015872" y="4431891"/>
            <a:ext cx="5956142" cy="2246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him</a:t>
            </a:r>
            <a:r>
              <a:rPr lang="hr-HR" b="1" dirty="0"/>
              <a:t>/</a:t>
            </a:r>
            <a:r>
              <a:rPr lang="hr-HR" b="1" dirty="0" err="1"/>
              <a:t>her</a:t>
            </a:r>
            <a:r>
              <a:rPr lang="hr-HR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51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50"/>
            <a:ext cx="4950041" cy="834846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42.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7939"/>
            <a:ext cx="5351016" cy="552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72200" y="1780765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23" y="1240576"/>
            <a:ext cx="4202740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E8C939B-DA4B-7209-69F5-1E84A8D68C95}"/>
              </a:ext>
            </a:extLst>
          </p:cNvPr>
          <p:cNvSpPr txBox="1">
            <a:spLocks/>
          </p:cNvSpPr>
          <p:nvPr/>
        </p:nvSpPr>
        <p:spPr>
          <a:xfrm>
            <a:off x="6252099" y="5127633"/>
            <a:ext cx="5181601" cy="166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knowledge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dirty="0">
                <a:hlinkClick r:id="rId4"/>
              </a:rPr>
              <a:t>https://wordwall.net/play/6452/780/650</a:t>
            </a:r>
            <a:r>
              <a:rPr lang="hr-HR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D5736-AED3-96A3-E669-16385E9F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2920753"/>
            <a:ext cx="6011692" cy="17400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550BE-BB05-1844-28C2-FA5362ABE6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0"/>
          <a:stretch/>
        </p:blipFill>
        <p:spPr>
          <a:xfrm>
            <a:off x="219825" y="3234491"/>
            <a:ext cx="5876175" cy="1364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15920-7833-E753-0349-0DCB40BF2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0" y="1336912"/>
            <a:ext cx="4770533" cy="490770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172200" y="2595537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crossword</a:t>
            </a:r>
            <a:r>
              <a:rPr lang="hr-HR" b="1" dirty="0"/>
              <a:t> </a:t>
            </a:r>
            <a:r>
              <a:rPr lang="hr-HR" b="1" dirty="0" err="1"/>
              <a:t>cues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an</a:t>
            </a:r>
            <a:r>
              <a:rPr lang="hr-HR" b="1" dirty="0"/>
              <a:t> extra </a:t>
            </a:r>
            <a:r>
              <a:rPr lang="hr-HR" b="1" dirty="0" err="1"/>
              <a:t>verb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don’t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217502" y="425959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2794C7-DFA6-789F-76BA-51A7295DA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0" y="1730367"/>
            <a:ext cx="4699512" cy="44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" grpId="0"/>
      <p:bldP spid="17" grpId="0" build="p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34" y="314793"/>
            <a:ext cx="8406414" cy="564198"/>
          </a:xfrm>
        </p:spPr>
        <p:txBody>
          <a:bodyPr>
            <a:normAutofit fontScale="90000"/>
          </a:bodyPr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43.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704" y="1289617"/>
            <a:ext cx="5351016" cy="1423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with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adjectives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crossword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61704" y="261518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034" y="1240576"/>
            <a:ext cx="4053917" cy="5213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133731" y="3643348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opposites</a:t>
            </a:r>
            <a:r>
              <a:rPr lang="hr-HR" b="1" dirty="0"/>
              <a:t>. </a:t>
            </a:r>
            <a:r>
              <a:rPr lang="hr-HR" b="1" dirty="0" err="1"/>
              <a:t>After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finish</a:t>
            </a:r>
            <a:r>
              <a:rPr lang="hr-HR" b="1" dirty="0"/>
              <a:t>,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written</a:t>
            </a:r>
            <a:r>
              <a:rPr lang="hr-HR" b="1" dirty="0"/>
              <a:t> on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 on </a:t>
            </a:r>
            <a:r>
              <a:rPr lang="hr-HR" b="1" dirty="0" err="1"/>
              <a:t>page</a:t>
            </a:r>
            <a:r>
              <a:rPr lang="hr-HR" b="1" dirty="0"/>
              <a:t> 49.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161704" y="530740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A3C03-B0A0-E9FE-BD31-D2BCD4FC2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" y="2294135"/>
            <a:ext cx="5811920" cy="2736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C9C4B-D679-AF7B-0F91-AE482A19E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0" y="2615180"/>
            <a:ext cx="5740894" cy="2401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4B9F89-A20F-BCB0-BCA1-C57E49C7A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" y="2294135"/>
            <a:ext cx="5975555" cy="27367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BBC47E-F75F-4B14-7ED0-C0ECD1496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1" y="2933848"/>
            <a:ext cx="4639731" cy="20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98796"/>
            <a:ext cx="6720396" cy="812194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44 &amp; 45.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704" y="1289617"/>
            <a:ext cx="5351016" cy="1423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. </a:t>
            </a:r>
            <a:r>
              <a:rPr lang="hr-HR" b="1" dirty="0" err="1"/>
              <a:t>Follow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directions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teacher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33" y="1134044"/>
            <a:ext cx="3085457" cy="398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75C3BF7-BDD4-510E-F537-3261ED424FCA}"/>
              </a:ext>
            </a:extLst>
          </p:cNvPr>
          <p:cNvSpPr txBox="1">
            <a:spLocks/>
          </p:cNvSpPr>
          <p:nvPr/>
        </p:nvSpPr>
        <p:spPr>
          <a:xfrm>
            <a:off x="6096000" y="2782880"/>
            <a:ext cx="5564080" cy="166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There</a:t>
            </a:r>
            <a:r>
              <a:rPr lang="hr-HR" b="1" dirty="0"/>
              <a:t> are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F.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97B812-1034-05D5-6B67-1E2E2504BE3F}"/>
              </a:ext>
            </a:extLst>
          </p:cNvPr>
          <p:cNvSpPr txBox="1">
            <a:spLocks/>
          </p:cNvSpPr>
          <p:nvPr/>
        </p:nvSpPr>
        <p:spPr>
          <a:xfrm>
            <a:off x="6161704" y="3855337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F7591-B70D-0BB6-7FAC-C5BC7EC4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39" y="2779550"/>
            <a:ext cx="2873237" cy="3780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95CE83-B309-E7B8-9CAF-FAC8D6463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3" y="2459607"/>
            <a:ext cx="5738387" cy="320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079DE-128D-B7A8-CA42-49F9F34D8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5" y="2792588"/>
            <a:ext cx="5162049" cy="2800344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6D55DF2-73C8-031E-9A64-85CB3016604A}"/>
              </a:ext>
            </a:extLst>
          </p:cNvPr>
          <p:cNvSpPr txBox="1">
            <a:spLocks/>
          </p:cNvSpPr>
          <p:nvPr/>
        </p:nvSpPr>
        <p:spPr>
          <a:xfrm>
            <a:off x="6161704" y="4669990"/>
            <a:ext cx="5473685" cy="166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knowledge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dirty="0">
                <a:hlinkClick r:id="rId7"/>
              </a:rPr>
              <a:t>https://wordwall.net/play/6875/620/465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309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E40C89-C090-B321-6CA5-45840147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636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 err="1"/>
              <a:t>Let’s</a:t>
            </a:r>
            <a:r>
              <a:rPr lang="hr-HR" b="1" dirty="0"/>
              <a:t> 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friendship</a:t>
            </a:r>
            <a:r>
              <a:rPr lang="hr-HR" b="1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7D9A50-B69F-65A8-7FFE-F40ED9699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4" y="1327501"/>
            <a:ext cx="6572251" cy="4202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Take a piece of paper and draw your hand. </a:t>
            </a:r>
            <a:endParaRPr lang="hr-HR" sz="2400" dirty="0"/>
          </a:p>
          <a:p>
            <a:pPr marL="0" indent="0">
              <a:buNone/>
            </a:pPr>
            <a:r>
              <a:rPr lang="en-US" sz="2400" dirty="0"/>
              <a:t>Write the names of your kindergarten and preschool best friends on your little finger and ring finger. </a:t>
            </a:r>
          </a:p>
          <a:p>
            <a:pPr marL="0" indent="0">
              <a:buNone/>
            </a:pPr>
            <a:r>
              <a:rPr lang="en-US" sz="2400" dirty="0"/>
              <a:t>Who was your best friend in </a:t>
            </a:r>
            <a:r>
              <a:rPr lang="hr-HR" sz="2400" dirty="0" err="1"/>
              <a:t>lower</a:t>
            </a:r>
            <a:r>
              <a:rPr lang="hr-HR" sz="2400" dirty="0"/>
              <a:t> </a:t>
            </a:r>
            <a:r>
              <a:rPr lang="en-US" sz="2400" dirty="0"/>
              <a:t>primary school? </a:t>
            </a:r>
          </a:p>
          <a:p>
            <a:pPr marL="0" indent="0">
              <a:buNone/>
            </a:pPr>
            <a:r>
              <a:rPr lang="en-US" sz="2400" dirty="0"/>
              <a:t>Write his/her name on the middle finger on your drawing. </a:t>
            </a:r>
          </a:p>
          <a:p>
            <a:pPr marL="0" indent="0">
              <a:buNone/>
            </a:pPr>
            <a:r>
              <a:rPr lang="en-US" sz="2400" dirty="0"/>
              <a:t>Lastly, think of your present best friends and write their names on your forefinger and thumb.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46D4AB-12BF-C6B4-7847-4FAE1B544E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615" r="2941" b="4304"/>
          <a:stretch/>
        </p:blipFill>
        <p:spPr>
          <a:xfrm>
            <a:off x="7077076" y="1566861"/>
            <a:ext cx="4914900" cy="37242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4F12E-F1C8-584F-74A6-E58E0940CC80}"/>
              </a:ext>
            </a:extLst>
          </p:cNvPr>
          <p:cNvSpPr txBox="1"/>
          <p:nvPr/>
        </p:nvSpPr>
        <p:spPr>
          <a:xfrm>
            <a:off x="200024" y="5032933"/>
            <a:ext cx="6238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Now look at the drawing of your hand and your friends. Has anything changed? What is </a:t>
            </a:r>
            <a:r>
              <a:rPr lang="hr-HR" sz="2400" b="1" dirty="0"/>
              <a:t>a </a:t>
            </a:r>
            <a:r>
              <a:rPr lang="en-US" sz="2400" b="1" dirty="0"/>
              <a:t>true friend like? </a:t>
            </a:r>
          </a:p>
        </p:txBody>
      </p:sp>
    </p:spTree>
    <p:extLst>
      <p:ext uri="{BB962C8B-B14F-4D97-AF65-F5344CB8AC3E}">
        <p14:creationId xmlns:p14="http://schemas.microsoft.com/office/powerpoint/2010/main" val="37341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0D6371-5532-FD81-B0BC-EFE645A019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9983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07837-3CB7-3C3D-4B4A-2830CB3A3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32" y="934629"/>
            <a:ext cx="5409983" cy="1019175"/>
          </a:xfrm>
        </p:spPr>
        <p:txBody>
          <a:bodyPr/>
          <a:lstStyle/>
          <a:p>
            <a:pPr marL="0" indent="0" algn="just">
              <a:buNone/>
            </a:pPr>
            <a:r>
              <a:rPr lang="en-GB" b="1" noProof="1"/>
              <a:t>Read the sentences in Task A and tick the ones you agree with.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9F3BF-1830-2497-9575-F7FAA4200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5" y="1669901"/>
            <a:ext cx="3892111" cy="351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DA30185-054B-D5A5-F6BE-46F54B521CDE}"/>
              </a:ext>
            </a:extLst>
          </p:cNvPr>
          <p:cNvSpPr txBox="1">
            <a:spLocks/>
          </p:cNvSpPr>
          <p:nvPr/>
        </p:nvSpPr>
        <p:spPr>
          <a:xfrm>
            <a:off x="6096000" y="2236862"/>
            <a:ext cx="5489248" cy="1330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Are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friend’s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same? </a:t>
            </a:r>
            <a:r>
              <a:rPr lang="hr-HR" b="1" dirty="0" err="1"/>
              <a:t>Discuss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6D7E5-B77B-AC1B-DFD1-40057A172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" y="1236245"/>
            <a:ext cx="5317326" cy="446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E64E27D-C677-61A8-DD8F-1D1B0092E86D}"/>
              </a:ext>
            </a:extLst>
          </p:cNvPr>
          <p:cNvSpPr txBox="1">
            <a:spLocks/>
          </p:cNvSpPr>
          <p:nvPr/>
        </p:nvSpPr>
        <p:spPr>
          <a:xfrm>
            <a:off x="6076261" y="3739852"/>
            <a:ext cx="5489248" cy="1330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Do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quiz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  <a:r>
              <a:rPr lang="hr-HR" b="1" dirty="0" err="1"/>
              <a:t>Think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best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 </a:t>
            </a:r>
            <a:r>
              <a:rPr lang="hr-HR" b="1" dirty="0" err="1"/>
              <a:t>while</a:t>
            </a:r>
            <a:r>
              <a:rPr lang="hr-HR" b="1" dirty="0"/>
              <a:t> </a:t>
            </a:r>
            <a:r>
              <a:rPr lang="hr-HR" b="1" dirty="0" err="1"/>
              <a:t>doing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quiz</a:t>
            </a:r>
            <a:r>
              <a:rPr lang="hr-HR" b="1" dirty="0"/>
              <a:t>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30D69BF-EDF5-BDAA-1319-B9FC6B717BD9}"/>
              </a:ext>
            </a:extLst>
          </p:cNvPr>
          <p:cNvSpPr txBox="1">
            <a:spLocks/>
          </p:cNvSpPr>
          <p:nvPr/>
        </p:nvSpPr>
        <p:spPr>
          <a:xfrm>
            <a:off x="6076261" y="5070326"/>
            <a:ext cx="5489248" cy="1330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 </a:t>
            </a:r>
            <a:r>
              <a:rPr lang="hr-HR" b="1" dirty="0" err="1"/>
              <a:t>if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are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DCF48C-AE94-C182-8B5D-B4837C056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64386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61614-A5A5-35FF-714C-C5AFB96E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450" y="194201"/>
            <a:ext cx="5507261" cy="1253599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Emma’s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quiz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Mark </a:t>
            </a:r>
            <a:r>
              <a:rPr lang="hr-HR" b="1" dirty="0" err="1"/>
              <a:t>her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2CC4B-6877-AC7F-3665-6B61431EC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3"/>
          <a:stretch/>
        </p:blipFill>
        <p:spPr>
          <a:xfrm>
            <a:off x="180617" y="2744048"/>
            <a:ext cx="5364386" cy="1092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8_1_emma_s_answers_to_the_quiz">
            <a:hlinkClick r:id="" action="ppaction://media"/>
            <a:extLst>
              <a:ext uri="{FF2B5EF4-FFF2-40B4-BE49-F238E27FC236}">
                <a16:creationId xmlns:a16="http://schemas.microsoft.com/office/drawing/2014/main" id="{49A1C7C3-39DF-B0D8-EF32-D2383B692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029" y="577318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FA562-E347-12CF-F433-B1993C1E5E98}"/>
              </a:ext>
            </a:extLst>
          </p:cNvPr>
          <p:cNvSpPr txBox="1"/>
          <p:nvPr/>
        </p:nvSpPr>
        <p:spPr>
          <a:xfrm>
            <a:off x="6362700" y="1362075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2B3E1-D94A-9C9E-B6D9-D4F0FCFCF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74" y="3429000"/>
            <a:ext cx="2568163" cy="297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03F69-7D49-9B9A-3281-8A6CDCEE1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851"/>
            <a:ext cx="6182183" cy="2141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E5B0A-43B5-4DE1-A2BE-E1243D09E270}"/>
              </a:ext>
            </a:extLst>
          </p:cNvPr>
          <p:cNvSpPr txBox="1"/>
          <p:nvPr/>
        </p:nvSpPr>
        <p:spPr>
          <a:xfrm>
            <a:off x="6314894" y="2166551"/>
            <a:ext cx="5722463" cy="4616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2"/>
              </a:solidFill>
            </a:endParaRPr>
          </a:p>
          <a:p>
            <a:pPr marL="0" indent="0" algn="just">
              <a:buNone/>
            </a:pP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 </a:t>
            </a:r>
            <a:r>
              <a:rPr lang="hr-HR" dirty="0" err="1"/>
              <a:t>Yes</a:t>
            </a:r>
            <a:r>
              <a:rPr lang="hr-HR" dirty="0"/>
              <a:t>/No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DOES </a:t>
            </a:r>
            <a:r>
              <a:rPr lang="hr-HR" dirty="0" err="1"/>
              <a:t>before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subject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sentence </a:t>
            </a:r>
          </a:p>
          <a:p>
            <a:pPr algn="just"/>
            <a:endParaRPr lang="hr-HR" b="1" dirty="0">
              <a:solidFill>
                <a:srgbClr val="FF0000"/>
              </a:solidFill>
            </a:endParaRPr>
          </a:p>
          <a:p>
            <a:pPr algn="just"/>
            <a:r>
              <a:rPr lang="hr-HR" b="1" dirty="0">
                <a:solidFill>
                  <a:srgbClr val="FF0000"/>
                </a:solidFill>
              </a:rPr>
              <a:t>DOES + </a:t>
            </a:r>
            <a:r>
              <a:rPr lang="hr-HR" dirty="0" err="1">
                <a:solidFill>
                  <a:srgbClr val="00B050"/>
                </a:solidFill>
              </a:rPr>
              <a:t>subject</a:t>
            </a:r>
            <a:r>
              <a:rPr lang="hr-HR" b="1" dirty="0">
                <a:solidFill>
                  <a:srgbClr val="FF0000"/>
                </a:solidFill>
              </a:rPr>
              <a:t> + </a:t>
            </a:r>
            <a:r>
              <a:rPr lang="hr-HR" dirty="0" err="1">
                <a:solidFill>
                  <a:srgbClr val="7030A0"/>
                </a:solidFill>
              </a:rPr>
              <a:t>verb</a:t>
            </a:r>
            <a:r>
              <a:rPr lang="hr-HR" dirty="0">
                <a:solidFill>
                  <a:srgbClr val="7030A0"/>
                </a:solidFill>
              </a:rPr>
              <a:t> (</a:t>
            </a:r>
            <a:r>
              <a:rPr lang="hr-HR" dirty="0" err="1">
                <a:solidFill>
                  <a:srgbClr val="7030A0"/>
                </a:solidFill>
              </a:rPr>
              <a:t>infintive</a:t>
            </a:r>
            <a:r>
              <a:rPr lang="hr-HR" dirty="0">
                <a:solidFill>
                  <a:srgbClr val="7030A0"/>
                </a:solidFill>
              </a:rPr>
              <a:t>)…?</a:t>
            </a:r>
          </a:p>
          <a:p>
            <a:pPr algn="just"/>
            <a:endParaRPr lang="hr-HR" dirty="0"/>
          </a:p>
          <a:p>
            <a:pPr algn="just"/>
            <a:r>
              <a:rPr lang="hr-HR" sz="2400" dirty="0">
                <a:solidFill>
                  <a:srgbClr val="C00000"/>
                </a:solidFill>
              </a:rPr>
              <a:t>            DOES</a:t>
            </a:r>
            <a:r>
              <a:rPr lang="hr-HR" sz="2400" dirty="0"/>
              <a:t> </a:t>
            </a:r>
            <a:r>
              <a:rPr lang="hr-HR" sz="2400" b="1" dirty="0">
                <a:solidFill>
                  <a:srgbClr val="00B050"/>
                </a:solidFill>
              </a:rPr>
              <a:t>he</a:t>
            </a:r>
            <a:r>
              <a:rPr lang="hr-HR" sz="2400" dirty="0"/>
              <a:t> </a:t>
            </a:r>
            <a:r>
              <a:rPr lang="hr-HR" sz="2400" b="1" dirty="0" err="1">
                <a:solidFill>
                  <a:srgbClr val="7030A0"/>
                </a:solidFill>
              </a:rPr>
              <a:t>walk</a:t>
            </a:r>
            <a:r>
              <a:rPr lang="hr-HR" sz="2400" dirty="0"/>
              <a:t> </a:t>
            </a:r>
            <a:r>
              <a:rPr lang="hr-HR" sz="2400" dirty="0" err="1"/>
              <a:t>every</a:t>
            </a:r>
            <a:r>
              <a:rPr lang="hr-HR" sz="2400" dirty="0"/>
              <a:t> </a:t>
            </a:r>
            <a:r>
              <a:rPr lang="hr-HR" sz="2400" dirty="0" err="1"/>
              <a:t>day</a:t>
            </a:r>
            <a:r>
              <a:rPr lang="hr-HR" sz="2400" dirty="0"/>
              <a:t>?</a:t>
            </a:r>
          </a:p>
          <a:p>
            <a:pPr marL="0" indent="0" algn="just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dirty="0"/>
              <a:t>REMEMBER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we</a:t>
            </a:r>
            <a:r>
              <a:rPr lang="hr-HR" dirty="0"/>
              <a:t> DO NOT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b="1" dirty="0">
                <a:solidFill>
                  <a:srgbClr val="C00000"/>
                </a:solidFill>
              </a:rPr>
              <a:t>–s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b="1" dirty="0">
                <a:solidFill>
                  <a:srgbClr val="C00000"/>
                </a:solidFill>
              </a:rPr>
              <a:t>–</a:t>
            </a:r>
            <a:r>
              <a:rPr lang="hr-HR" b="1" dirty="0" err="1">
                <a:solidFill>
                  <a:srgbClr val="C00000"/>
                </a:solidFill>
              </a:rPr>
              <a:t>es</a:t>
            </a:r>
            <a:r>
              <a:rPr lang="hr-HR" b="1" dirty="0">
                <a:solidFill>
                  <a:srgbClr val="C00000"/>
                </a:solidFill>
              </a:rPr>
              <a:t> </a:t>
            </a:r>
            <a:r>
              <a:rPr lang="hr-HR" dirty="0"/>
              <a:t>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</a:t>
            </a:r>
            <a:r>
              <a:rPr lang="hr-HR" dirty="0"/>
              <a:t>!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Kratka pitanja tvorimo tako da ispred subjekta dodamo pomoćni glagol DOES. ZAPAMTI kako glagolima </a:t>
            </a:r>
            <a:r>
              <a:rPr lang="hr-HR" u="sng" dirty="0">
                <a:solidFill>
                  <a:schemeClr val="accent1"/>
                </a:solidFill>
              </a:rPr>
              <a:t>ne dodajemo</a:t>
            </a:r>
            <a:r>
              <a:rPr lang="hr-HR" dirty="0">
                <a:solidFill>
                  <a:schemeClr val="accent1"/>
                </a:solidFill>
              </a:rPr>
              <a:t> nastavak </a:t>
            </a:r>
            <a:r>
              <a:rPr lang="hr-HR" dirty="0">
                <a:solidFill>
                  <a:srgbClr val="C00000"/>
                </a:solidFill>
              </a:rPr>
              <a:t>–s</a:t>
            </a:r>
            <a:r>
              <a:rPr lang="hr-HR" dirty="0">
                <a:solidFill>
                  <a:schemeClr val="accent1"/>
                </a:solidFill>
              </a:rPr>
              <a:t> ili </a:t>
            </a:r>
            <a:r>
              <a:rPr lang="hr-HR" dirty="0">
                <a:solidFill>
                  <a:srgbClr val="C00000"/>
                </a:solidFill>
              </a:rPr>
              <a:t>–</a:t>
            </a:r>
            <a:r>
              <a:rPr lang="hr-HR" dirty="0" err="1">
                <a:solidFill>
                  <a:srgbClr val="C00000"/>
                </a:solidFill>
              </a:rPr>
              <a:t>es</a:t>
            </a:r>
            <a:r>
              <a:rPr lang="hr-HR" dirty="0">
                <a:solidFill>
                  <a:srgbClr val="C00000"/>
                </a:solidFill>
              </a:rPr>
              <a:t> </a:t>
            </a:r>
            <a:r>
              <a:rPr lang="hr-HR" dirty="0">
                <a:solidFill>
                  <a:schemeClr val="accent1"/>
                </a:solidFill>
              </a:rPr>
              <a:t>u upitnim rečenicama</a:t>
            </a:r>
            <a:r>
              <a:rPr lang="hr-HR" b="1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err="1"/>
              <a:t>e.g</a:t>
            </a:r>
            <a:r>
              <a:rPr lang="hr-HR" dirty="0"/>
              <a:t>.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42469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6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DCF48C-AE94-C182-8B5D-B4837C056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64386" cy="685800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03F69-7D49-9B9A-3281-8A6CDCEE1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993"/>
            <a:ext cx="6182183" cy="2141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EB81A-5051-FA60-CCD6-3CAC75AEF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184" y="219075"/>
            <a:ext cx="6009816" cy="543700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r-HR" sz="2000" b="1" dirty="0">
                <a:solidFill>
                  <a:schemeClr val="accent2"/>
                </a:solidFill>
              </a:rPr>
              <a:t>LANGUAGE FOCUS</a:t>
            </a:r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r>
              <a:rPr lang="hr-HR" sz="2000" dirty="0" err="1"/>
              <a:t>We</a:t>
            </a:r>
            <a:r>
              <a:rPr lang="hr-HR" sz="2000" dirty="0"/>
              <a:t> </a:t>
            </a:r>
            <a:r>
              <a:rPr lang="hr-HR" sz="2000" dirty="0" err="1"/>
              <a:t>form</a:t>
            </a:r>
            <a:r>
              <a:rPr lang="hr-HR" sz="2000" dirty="0"/>
              <a:t> </a:t>
            </a:r>
            <a:r>
              <a:rPr lang="hr-HR" sz="2000" b="1" dirty="0"/>
              <a:t>Wh</a:t>
            </a:r>
            <a:r>
              <a:rPr lang="hr-HR" sz="2000" dirty="0"/>
              <a:t>- </a:t>
            </a:r>
            <a:r>
              <a:rPr lang="hr-HR" sz="2000" dirty="0" err="1"/>
              <a:t>questions</a:t>
            </a:r>
            <a:r>
              <a:rPr lang="hr-HR" sz="2000" dirty="0"/>
              <a:t> </a:t>
            </a:r>
            <a:r>
              <a:rPr lang="hr-HR" sz="2000" dirty="0" err="1"/>
              <a:t>with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question</a:t>
            </a:r>
            <a:r>
              <a:rPr lang="hr-HR" sz="2000" dirty="0"/>
              <a:t> word at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beginning</a:t>
            </a:r>
            <a:r>
              <a:rPr lang="hr-HR" sz="2000" dirty="0"/>
              <a:t>.  </a:t>
            </a:r>
          </a:p>
          <a:p>
            <a:pPr marL="0" indent="0" algn="just">
              <a:buNone/>
            </a:pPr>
            <a:endParaRPr lang="hr-H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000" b="1" dirty="0"/>
              <a:t>QUESTION WORD </a:t>
            </a:r>
            <a:r>
              <a:rPr lang="hr-HR" sz="2000" dirty="0">
                <a:solidFill>
                  <a:srgbClr val="FF0000"/>
                </a:solidFill>
              </a:rPr>
              <a:t>+DOES + </a:t>
            </a:r>
            <a:r>
              <a:rPr lang="hr-HR" sz="2000" dirty="0" err="1">
                <a:solidFill>
                  <a:srgbClr val="00B050"/>
                </a:solidFill>
              </a:rPr>
              <a:t>subject</a:t>
            </a:r>
            <a:r>
              <a:rPr lang="hr-HR" sz="2000" dirty="0">
                <a:solidFill>
                  <a:srgbClr val="FF0000"/>
                </a:solidFill>
              </a:rPr>
              <a:t> + </a:t>
            </a:r>
            <a:r>
              <a:rPr lang="hr-HR" sz="2000" dirty="0" err="1">
                <a:solidFill>
                  <a:srgbClr val="7030A0"/>
                </a:solidFill>
              </a:rPr>
              <a:t>verb</a:t>
            </a:r>
            <a:r>
              <a:rPr lang="hr-HR" sz="2000" dirty="0">
                <a:solidFill>
                  <a:srgbClr val="7030A0"/>
                </a:solidFill>
              </a:rPr>
              <a:t> </a:t>
            </a:r>
            <a:r>
              <a:rPr lang="hr-HR" sz="2000" dirty="0"/>
              <a:t>(</a:t>
            </a:r>
            <a:r>
              <a:rPr lang="hr-HR" sz="1900" dirty="0">
                <a:solidFill>
                  <a:srgbClr val="7030A0"/>
                </a:solidFill>
              </a:rPr>
              <a:t>infinitive)</a:t>
            </a:r>
            <a:endParaRPr lang="hr-HR" sz="19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b="1" dirty="0"/>
          </a:p>
          <a:p>
            <a:pPr marL="0" indent="0" algn="just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, </a:t>
            </a:r>
            <a:r>
              <a:rPr lang="hr-HR" sz="2000" b="1" dirty="0" err="1"/>
              <a:t>where</a:t>
            </a:r>
            <a:r>
              <a:rPr lang="hr-HR" sz="2000" b="1" dirty="0"/>
              <a:t>, </a:t>
            </a:r>
            <a:r>
              <a:rPr lang="hr-HR" sz="2000" b="1" dirty="0" err="1"/>
              <a:t>why</a:t>
            </a:r>
            <a:r>
              <a:rPr lang="hr-HR" sz="2000" b="1" dirty="0"/>
              <a:t>, how </a:t>
            </a:r>
            <a:r>
              <a:rPr lang="hr-HR" sz="2000" b="1" dirty="0" err="1"/>
              <a:t>much</a:t>
            </a:r>
            <a:r>
              <a:rPr lang="hr-HR" sz="2000" b="1" dirty="0"/>
              <a:t>…</a:t>
            </a:r>
            <a:endParaRPr lang="hr-HR" sz="20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hr-HR" sz="2000" u="sng" dirty="0"/>
              <a:t>REMEMBER </a:t>
            </a:r>
            <a:r>
              <a:rPr lang="hr-HR" sz="2000" u="sng" dirty="0" err="1"/>
              <a:t>that</a:t>
            </a:r>
            <a:r>
              <a:rPr lang="hr-HR" sz="2000" u="sng" dirty="0"/>
              <a:t> </a:t>
            </a:r>
            <a:r>
              <a:rPr lang="hr-HR" sz="2000" u="sng" dirty="0" err="1"/>
              <a:t>we</a:t>
            </a:r>
            <a:r>
              <a:rPr lang="hr-HR" sz="2000" u="sng" dirty="0"/>
              <a:t> DO NOT </a:t>
            </a:r>
            <a:r>
              <a:rPr lang="hr-HR" sz="2000" u="sng" dirty="0" err="1"/>
              <a:t>add</a:t>
            </a:r>
            <a:r>
              <a:rPr lang="hr-HR" sz="2000" u="sng" dirty="0"/>
              <a:t> </a:t>
            </a:r>
            <a:r>
              <a:rPr lang="hr-HR" sz="2000" b="1" u="sng" dirty="0">
                <a:solidFill>
                  <a:srgbClr val="C00000"/>
                </a:solidFill>
              </a:rPr>
              <a:t>–s</a:t>
            </a:r>
            <a:r>
              <a:rPr lang="hr-HR" sz="2000" u="sng" dirty="0"/>
              <a:t> </a:t>
            </a:r>
            <a:r>
              <a:rPr lang="hr-HR" sz="2000" u="sng" dirty="0" err="1"/>
              <a:t>or</a:t>
            </a:r>
            <a:r>
              <a:rPr lang="hr-HR" sz="2000" u="sng" dirty="0"/>
              <a:t> </a:t>
            </a:r>
            <a:r>
              <a:rPr lang="hr-HR" sz="2000" b="1" u="sng" dirty="0">
                <a:solidFill>
                  <a:srgbClr val="C00000"/>
                </a:solidFill>
              </a:rPr>
              <a:t>–</a:t>
            </a:r>
            <a:r>
              <a:rPr lang="hr-HR" sz="2000" b="1" u="sng" dirty="0" err="1">
                <a:solidFill>
                  <a:srgbClr val="C00000"/>
                </a:solidFill>
              </a:rPr>
              <a:t>es</a:t>
            </a:r>
            <a:r>
              <a:rPr lang="hr-HR" sz="2000" b="1" u="sng" dirty="0">
                <a:solidFill>
                  <a:srgbClr val="C00000"/>
                </a:solidFill>
              </a:rPr>
              <a:t> </a:t>
            </a:r>
            <a:r>
              <a:rPr lang="hr-HR" sz="2000" u="sng" dirty="0"/>
              <a:t>to </a:t>
            </a:r>
            <a:r>
              <a:rPr lang="hr-HR" sz="2000" u="sng" dirty="0" err="1"/>
              <a:t>the</a:t>
            </a:r>
            <a:r>
              <a:rPr lang="hr-HR" sz="2000" u="sng" dirty="0"/>
              <a:t> </a:t>
            </a:r>
            <a:r>
              <a:rPr lang="hr-HR" sz="2000" u="sng" dirty="0" err="1"/>
              <a:t>verb</a:t>
            </a:r>
            <a:r>
              <a:rPr lang="hr-HR" sz="2000" u="sng" dirty="0"/>
              <a:t>!</a:t>
            </a:r>
          </a:p>
          <a:p>
            <a:pPr marL="0" indent="0" algn="just">
              <a:buNone/>
            </a:pPr>
            <a:endParaRPr lang="hr-HR" sz="2000" u="sng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sz="2000" dirty="0">
                <a:solidFill>
                  <a:schemeClr val="accent1"/>
                </a:solidFill>
              </a:rPr>
              <a:t>                       </a:t>
            </a:r>
            <a:r>
              <a:rPr lang="hr-HR" sz="2600" b="1" dirty="0" err="1"/>
              <a:t>What</a:t>
            </a:r>
            <a:r>
              <a:rPr lang="hr-HR" sz="2600" dirty="0">
                <a:solidFill>
                  <a:schemeClr val="accent1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does</a:t>
            </a:r>
            <a:r>
              <a:rPr lang="hr-HR" sz="2600" dirty="0">
                <a:solidFill>
                  <a:schemeClr val="accent1"/>
                </a:solidFill>
              </a:rPr>
              <a:t> </a:t>
            </a:r>
            <a:r>
              <a:rPr lang="hr-HR" sz="2600" b="1" dirty="0" err="1">
                <a:solidFill>
                  <a:srgbClr val="00B050"/>
                </a:solidFill>
              </a:rPr>
              <a:t>she</a:t>
            </a:r>
            <a:r>
              <a:rPr lang="hr-HR" sz="2600" dirty="0">
                <a:solidFill>
                  <a:schemeClr val="accent1"/>
                </a:solidFill>
              </a:rPr>
              <a:t> </a:t>
            </a:r>
            <a:r>
              <a:rPr lang="hr-HR" sz="2600" b="1" dirty="0" err="1">
                <a:solidFill>
                  <a:srgbClr val="7030A0"/>
                </a:solidFill>
              </a:rPr>
              <a:t>say</a:t>
            </a:r>
            <a:r>
              <a:rPr lang="hr-HR" sz="2600" dirty="0">
                <a:solidFill>
                  <a:schemeClr val="accent1"/>
                </a:solidFill>
              </a:rPr>
              <a:t>?</a:t>
            </a:r>
          </a:p>
          <a:p>
            <a:pPr marL="0" indent="0" algn="just">
              <a:buNone/>
            </a:pPr>
            <a:r>
              <a:rPr lang="hr-HR" sz="2000" dirty="0">
                <a:solidFill>
                  <a:schemeClr val="accent1"/>
                </a:solidFill>
              </a:rPr>
              <a:t>Wh- pitanja tvorimo tako da upitnu riječ stavimo na početak rečenice.  Ispred subjekta dodajemo glagol DOES. </a:t>
            </a:r>
          </a:p>
          <a:p>
            <a:pPr marL="0" indent="0" algn="just">
              <a:buNone/>
            </a:pPr>
            <a:r>
              <a:rPr lang="hr-HR" sz="2000" u="sng" dirty="0">
                <a:solidFill>
                  <a:schemeClr val="accent1"/>
                </a:solidFill>
              </a:rPr>
              <a:t>ZAPAMTI kako glagolima ne dodajemo nastavak </a:t>
            </a:r>
            <a:r>
              <a:rPr lang="hr-HR" sz="2000" u="sng" dirty="0">
                <a:solidFill>
                  <a:srgbClr val="FF0000"/>
                </a:solidFill>
              </a:rPr>
              <a:t>–s</a:t>
            </a:r>
            <a:r>
              <a:rPr lang="hr-HR" sz="2000" u="sng" dirty="0">
                <a:solidFill>
                  <a:schemeClr val="accent1"/>
                </a:solidFill>
              </a:rPr>
              <a:t> ili </a:t>
            </a:r>
            <a:r>
              <a:rPr lang="hr-HR" sz="2000" u="sng" dirty="0">
                <a:solidFill>
                  <a:srgbClr val="FF0000"/>
                </a:solidFill>
              </a:rPr>
              <a:t>–</a:t>
            </a:r>
            <a:r>
              <a:rPr lang="hr-HR" sz="2000" u="sng" dirty="0" err="1">
                <a:solidFill>
                  <a:srgbClr val="FF0000"/>
                </a:solidFill>
              </a:rPr>
              <a:t>es</a:t>
            </a:r>
            <a:r>
              <a:rPr lang="hr-HR" sz="2000" u="sng" dirty="0">
                <a:solidFill>
                  <a:srgbClr val="FF0000"/>
                </a:solidFill>
              </a:rPr>
              <a:t> </a:t>
            </a:r>
            <a:r>
              <a:rPr lang="hr-HR" sz="2000" u="sng" dirty="0">
                <a:solidFill>
                  <a:schemeClr val="accent1"/>
                </a:solidFill>
              </a:rPr>
              <a:t>u uputnim rečenicama!</a:t>
            </a:r>
            <a:r>
              <a:rPr lang="hr-HR" sz="20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65D75D8-F54D-4CF4-F091-CD910CEAC4A5}"/>
              </a:ext>
            </a:extLst>
          </p:cNvPr>
          <p:cNvSpPr/>
          <p:nvPr/>
        </p:nvSpPr>
        <p:spPr>
          <a:xfrm>
            <a:off x="6999981" y="2192783"/>
            <a:ext cx="218302" cy="800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0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74931F-A333-F865-23A1-EA9BE3FEA3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2100" cy="68678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4DB3A5-3526-8D86-4DAC-8BB3B0F14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7" y="760412"/>
            <a:ext cx="3433416" cy="53371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90189-3F31-B5D9-E120-1903D9C1DA07}"/>
              </a:ext>
            </a:extLst>
          </p:cNvPr>
          <p:cNvSpPr txBox="1"/>
          <p:nvPr/>
        </p:nvSpPr>
        <p:spPr>
          <a:xfrm>
            <a:off x="5915025" y="156468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Do </a:t>
            </a:r>
            <a:r>
              <a:rPr lang="hr-HR" sz="2800" b="1" dirty="0" err="1"/>
              <a:t>Task</a:t>
            </a:r>
            <a:r>
              <a:rPr lang="hr-HR" sz="2800" b="1" dirty="0"/>
              <a:t> F.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down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possible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forms</a:t>
            </a:r>
            <a:r>
              <a:rPr lang="hr-HR" sz="2800" b="1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F82AC-010E-55EF-E107-466328F4DC5F}"/>
              </a:ext>
            </a:extLst>
          </p:cNvPr>
          <p:cNvSpPr txBox="1"/>
          <p:nvPr/>
        </p:nvSpPr>
        <p:spPr>
          <a:xfrm>
            <a:off x="5915025" y="1265396"/>
            <a:ext cx="58864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pairs</a:t>
            </a:r>
            <a:r>
              <a:rPr lang="hr-HR" sz="2800" b="1" dirty="0"/>
              <a:t>. </a:t>
            </a:r>
          </a:p>
          <a:p>
            <a:pPr algn="just"/>
            <a:r>
              <a:rPr lang="hr-HR" sz="2800" b="1" dirty="0"/>
              <a:t>Read </a:t>
            </a:r>
            <a:r>
              <a:rPr lang="hr-HR" sz="2800" b="1" dirty="0" err="1"/>
              <a:t>questions</a:t>
            </a:r>
            <a:r>
              <a:rPr lang="hr-HR" sz="2800" b="1" dirty="0"/>
              <a:t> to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friend</a:t>
            </a:r>
            <a:r>
              <a:rPr lang="hr-HR" sz="2800" b="1" dirty="0"/>
              <a:t>. He/</a:t>
            </a:r>
            <a:r>
              <a:rPr lang="hr-HR" sz="2800" b="1" dirty="0" err="1"/>
              <a:t>She</a:t>
            </a:r>
            <a:r>
              <a:rPr lang="hr-HR" sz="2800" b="1" dirty="0"/>
              <a:t> </a:t>
            </a:r>
            <a:r>
              <a:rPr lang="hr-HR" sz="2800" b="1" dirty="0" err="1"/>
              <a:t>has</a:t>
            </a:r>
            <a:r>
              <a:rPr lang="hr-HR" sz="2800" b="1" dirty="0"/>
              <a:t> to </a:t>
            </a:r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anwers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45E5D2-F1B4-7112-764E-8735B19BF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" y="747883"/>
            <a:ext cx="3772227" cy="534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87637F-5928-42B8-D78C-B6AE5BE6EA7C}"/>
              </a:ext>
            </a:extLst>
          </p:cNvPr>
          <p:cNvSpPr txBox="1"/>
          <p:nvPr/>
        </p:nvSpPr>
        <p:spPr>
          <a:xfrm>
            <a:off x="5897010" y="3590085"/>
            <a:ext cx="588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How </a:t>
            </a:r>
            <a:r>
              <a:rPr lang="hr-HR" sz="2800" b="1" dirty="0" err="1"/>
              <a:t>would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describe</a:t>
            </a:r>
            <a:r>
              <a:rPr lang="hr-HR" sz="2800" b="1" dirty="0"/>
              <a:t> </a:t>
            </a:r>
            <a:r>
              <a:rPr lang="hr-HR" sz="2800" b="1" dirty="0" err="1"/>
              <a:t>someone’s</a:t>
            </a:r>
            <a:r>
              <a:rPr lang="hr-HR" sz="2800" b="1" dirty="0"/>
              <a:t> </a:t>
            </a:r>
            <a:r>
              <a:rPr lang="hr-HR" sz="2800" b="1" dirty="0" err="1"/>
              <a:t>character</a:t>
            </a:r>
            <a:r>
              <a:rPr lang="hr-HR" sz="2800" b="1" dirty="0"/>
              <a:t>? </a:t>
            </a:r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</a:t>
            </a:r>
            <a:r>
              <a:rPr lang="hr-HR" sz="2800" b="1" dirty="0" err="1"/>
              <a:t>ending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2376A-6B12-30C5-5492-7B8A1C7AB7D8}"/>
              </a:ext>
            </a:extLst>
          </p:cNvPr>
          <p:cNvSpPr txBox="1"/>
          <p:nvPr/>
        </p:nvSpPr>
        <p:spPr>
          <a:xfrm>
            <a:off x="5927984" y="5144458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40712-FC25-DD1B-D800-24E0E053FD1F}"/>
              </a:ext>
            </a:extLst>
          </p:cNvPr>
          <p:cNvSpPr txBox="1"/>
          <p:nvPr/>
        </p:nvSpPr>
        <p:spPr>
          <a:xfrm>
            <a:off x="2506945" y="3943518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00DBB-0058-BD05-64DF-C8F64E920193}"/>
              </a:ext>
            </a:extLst>
          </p:cNvPr>
          <p:cNvSpPr txBox="1"/>
          <p:nvPr/>
        </p:nvSpPr>
        <p:spPr>
          <a:xfrm>
            <a:off x="3288731" y="4276039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538547-9B4A-606F-A522-E8710A90D28E}"/>
              </a:ext>
            </a:extLst>
          </p:cNvPr>
          <p:cNvSpPr txBox="1"/>
          <p:nvPr/>
        </p:nvSpPr>
        <p:spPr>
          <a:xfrm>
            <a:off x="3024923" y="4589679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88FC73-1D20-6A88-8D7C-DAADAEAC6D57}"/>
              </a:ext>
            </a:extLst>
          </p:cNvPr>
          <p:cNvSpPr txBox="1"/>
          <p:nvPr/>
        </p:nvSpPr>
        <p:spPr>
          <a:xfrm>
            <a:off x="2108151" y="4824221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D52D1C-EBA7-D016-2B65-30DBFE36C6CA}"/>
              </a:ext>
            </a:extLst>
          </p:cNvPr>
          <p:cNvSpPr txBox="1"/>
          <p:nvPr/>
        </p:nvSpPr>
        <p:spPr>
          <a:xfrm>
            <a:off x="3109626" y="5158967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97AE1-C0DF-B3B6-CB40-B9983C2287D1}"/>
              </a:ext>
            </a:extLst>
          </p:cNvPr>
          <p:cNvSpPr txBox="1"/>
          <p:nvPr/>
        </p:nvSpPr>
        <p:spPr>
          <a:xfrm>
            <a:off x="2845818" y="5443611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D6423-B8DB-17CF-931A-CB69FA856745}"/>
              </a:ext>
            </a:extLst>
          </p:cNvPr>
          <p:cNvSpPr txBox="1"/>
          <p:nvPr/>
        </p:nvSpPr>
        <p:spPr>
          <a:xfrm>
            <a:off x="3736079" y="5728255"/>
            <a:ext cx="3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B188D3-814C-212C-8206-897FC9405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8" y="2928161"/>
            <a:ext cx="4952303" cy="14990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D10870-BC9B-2AE6-2358-9D60E681B90C}"/>
              </a:ext>
            </a:extLst>
          </p:cNvPr>
          <p:cNvSpPr txBox="1"/>
          <p:nvPr/>
        </p:nvSpPr>
        <p:spPr>
          <a:xfrm>
            <a:off x="5897010" y="5812943"/>
            <a:ext cx="627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H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notebook</a:t>
            </a:r>
            <a:r>
              <a:rPr lang="hr-HR" sz="2800" b="1" dirty="0"/>
              <a:t>. </a:t>
            </a:r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921972-C1C8-4E03-E43D-3256EFDE64A4}"/>
              </a:ext>
            </a:extLst>
          </p:cNvPr>
          <p:cNvSpPr txBox="1"/>
          <p:nvPr/>
        </p:nvSpPr>
        <p:spPr>
          <a:xfrm>
            <a:off x="359018" y="3458918"/>
            <a:ext cx="401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Tara </a:t>
            </a:r>
            <a:r>
              <a:rPr lang="hr-HR" b="1" dirty="0" err="1">
                <a:solidFill>
                  <a:srgbClr val="FF0000"/>
                </a:solidFill>
              </a:rPr>
              <a:t>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shy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honest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caring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and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helpful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1A9F7-5A3C-22A2-AD93-388E61CC61FB}"/>
              </a:ext>
            </a:extLst>
          </p:cNvPr>
          <p:cNvSpPr txBox="1"/>
          <p:nvPr/>
        </p:nvSpPr>
        <p:spPr>
          <a:xfrm>
            <a:off x="359018" y="3816015"/>
            <a:ext cx="401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Emma </a:t>
            </a:r>
            <a:r>
              <a:rPr lang="hr-HR" b="1" dirty="0" err="1">
                <a:solidFill>
                  <a:srgbClr val="FF0000"/>
                </a:solidFill>
              </a:rPr>
              <a:t>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outgoing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and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chatty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5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D1FFBA-4C46-8382-A617-481BBD8432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5585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E448CF-179B-2980-4237-A161B49B96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69" y="1447224"/>
            <a:ext cx="4963246" cy="41696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F84A2C-E8E0-91FB-0A8F-550ABA6A26D0}"/>
              </a:ext>
            </a:extLst>
          </p:cNvPr>
          <p:cNvSpPr txBox="1"/>
          <p:nvPr/>
        </p:nvSpPr>
        <p:spPr>
          <a:xfrm>
            <a:off x="5800725" y="266700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Dialouge</a:t>
            </a:r>
            <a:r>
              <a:rPr lang="hr-HR" sz="2800" b="1" dirty="0"/>
              <a:t> 1. </a:t>
            </a:r>
            <a:r>
              <a:rPr lang="hr-HR" sz="2800" b="1" dirty="0" err="1"/>
              <a:t>Why</a:t>
            </a:r>
            <a:r>
              <a:rPr lang="hr-HR" sz="2800" b="1" dirty="0"/>
              <a:t> </a:t>
            </a:r>
            <a:r>
              <a:rPr lang="hr-HR" sz="2800" b="1" dirty="0" err="1"/>
              <a:t>does</a:t>
            </a:r>
            <a:r>
              <a:rPr lang="hr-HR" sz="2800" b="1" dirty="0"/>
              <a:t> Tara </a:t>
            </a:r>
            <a:r>
              <a:rPr lang="hr-HR" sz="2800" b="1" dirty="0" err="1"/>
              <a:t>get</a:t>
            </a:r>
            <a:r>
              <a:rPr lang="hr-HR" sz="2800" b="1" dirty="0"/>
              <a:t> </a:t>
            </a:r>
            <a:r>
              <a:rPr lang="hr-HR" sz="2800" b="1" dirty="0" err="1"/>
              <a:t>angry</a:t>
            </a:r>
            <a:r>
              <a:rPr lang="hr-HR" sz="2800" b="1" dirty="0"/>
              <a:t>? </a:t>
            </a:r>
            <a:r>
              <a:rPr lang="hr-HR" sz="2800" b="1" dirty="0" err="1"/>
              <a:t>Listen</a:t>
            </a:r>
            <a:r>
              <a:rPr lang="hr-HR" sz="2800" b="1" dirty="0"/>
              <a:t>.</a:t>
            </a:r>
          </a:p>
        </p:txBody>
      </p:sp>
      <p:pic>
        <p:nvPicPr>
          <p:cNvPr id="10" name="l__8_2_emma_is_phoning_tara___dialogue_1_">
            <a:hlinkClick r:id="" action="ppaction://media"/>
            <a:extLst>
              <a:ext uri="{FF2B5EF4-FFF2-40B4-BE49-F238E27FC236}">
                <a16:creationId xmlns:a16="http://schemas.microsoft.com/office/drawing/2014/main" id="{710E58FD-DE2B-366E-FC17-A0C1AF33E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9703" y="743753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CCEB4-F5D1-784E-9B6D-5EB6D8C07B4B}"/>
              </a:ext>
            </a:extLst>
          </p:cNvPr>
          <p:cNvSpPr txBox="1"/>
          <p:nvPr/>
        </p:nvSpPr>
        <p:spPr>
          <a:xfrm>
            <a:off x="5800725" y="1447224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Dialouge</a:t>
            </a:r>
            <a:r>
              <a:rPr lang="hr-HR" sz="2800" b="1" dirty="0"/>
              <a:t> 1 </a:t>
            </a:r>
            <a:r>
              <a:rPr lang="hr-HR" sz="2800" b="1" dirty="0" err="1"/>
              <a:t>once</a:t>
            </a:r>
            <a:r>
              <a:rPr lang="hr-HR" sz="2800" b="1" dirty="0"/>
              <a:t> </a:t>
            </a:r>
            <a:r>
              <a:rPr lang="hr-HR" sz="2800" b="1" dirty="0" err="1"/>
              <a:t>again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.</a:t>
            </a:r>
          </a:p>
        </p:txBody>
      </p:sp>
      <p:pic>
        <p:nvPicPr>
          <p:cNvPr id="12" name="l__8_2_emma_is_phoning_tara___dialogue_1_">
            <a:hlinkClick r:id="" action="ppaction://media"/>
            <a:extLst>
              <a:ext uri="{FF2B5EF4-FFF2-40B4-BE49-F238E27FC236}">
                <a16:creationId xmlns:a16="http://schemas.microsoft.com/office/drawing/2014/main" id="{BB06516A-3304-AE8D-2099-C1EC8E78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856" y="1924277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EE350-7C68-3AEE-94BA-9F0860E04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9" y="1465368"/>
            <a:ext cx="5245585" cy="4133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9B7AFB-E8D5-7400-3865-C44B75353935}"/>
              </a:ext>
            </a:extLst>
          </p:cNvPr>
          <p:cNvSpPr txBox="1"/>
          <p:nvPr/>
        </p:nvSpPr>
        <p:spPr>
          <a:xfrm>
            <a:off x="5852318" y="2627748"/>
            <a:ext cx="5671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J.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3E8EB-B158-3401-5687-B5727BDF96B7}"/>
              </a:ext>
            </a:extLst>
          </p:cNvPr>
          <p:cNvSpPr txBox="1"/>
          <p:nvPr/>
        </p:nvSpPr>
        <p:spPr>
          <a:xfrm>
            <a:off x="2431421" y="3923930"/>
            <a:ext cx="3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A40BF-45CB-17EF-905A-B84991FD64C9}"/>
              </a:ext>
            </a:extLst>
          </p:cNvPr>
          <p:cNvSpPr txBox="1"/>
          <p:nvPr/>
        </p:nvSpPr>
        <p:spPr>
          <a:xfrm>
            <a:off x="3338423" y="4318130"/>
            <a:ext cx="3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C17D8C-F552-3FDD-4B81-BA71A985788F}"/>
              </a:ext>
            </a:extLst>
          </p:cNvPr>
          <p:cNvSpPr txBox="1"/>
          <p:nvPr/>
        </p:nvSpPr>
        <p:spPr>
          <a:xfrm>
            <a:off x="4884299" y="4804299"/>
            <a:ext cx="3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3FE28-B779-B66D-FEFA-129F183734E4}"/>
              </a:ext>
            </a:extLst>
          </p:cNvPr>
          <p:cNvSpPr txBox="1"/>
          <p:nvPr/>
        </p:nvSpPr>
        <p:spPr>
          <a:xfrm>
            <a:off x="4489173" y="5225132"/>
            <a:ext cx="38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791F9-6415-4857-6CFB-59AE6D9BF24E}"/>
              </a:ext>
            </a:extLst>
          </p:cNvPr>
          <p:cNvSpPr txBox="1"/>
          <p:nvPr/>
        </p:nvSpPr>
        <p:spPr>
          <a:xfrm>
            <a:off x="5852318" y="3624564"/>
            <a:ext cx="567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2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8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1" grpId="0"/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C8030E-18C2-AD96-CA6A-6653B50D49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0605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D8DE7-5DBA-F15D-E97E-53BC9A2CD5AA}"/>
              </a:ext>
            </a:extLst>
          </p:cNvPr>
          <p:cNvSpPr txBox="1"/>
          <p:nvPr/>
        </p:nvSpPr>
        <p:spPr>
          <a:xfrm>
            <a:off x="5800725" y="266700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Dialouge</a:t>
            </a:r>
            <a:r>
              <a:rPr lang="hr-HR" sz="2800" b="1" dirty="0"/>
              <a:t> 2. </a:t>
            </a:r>
            <a:r>
              <a:rPr lang="hr-HR" sz="2800" b="1" dirty="0" err="1"/>
              <a:t>Where</a:t>
            </a:r>
            <a:r>
              <a:rPr lang="hr-HR" sz="2800" b="1" dirty="0"/>
              <a:t> are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children</a:t>
            </a:r>
            <a:r>
              <a:rPr lang="hr-HR" sz="2800" b="1" dirty="0"/>
              <a:t> </a:t>
            </a:r>
            <a:r>
              <a:rPr lang="hr-HR" sz="2800" b="1" dirty="0" err="1"/>
              <a:t>going</a:t>
            </a:r>
            <a:r>
              <a:rPr lang="hr-HR" sz="2800" b="1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681A2-E861-B43C-5081-F3622D4A3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" y="2129064"/>
            <a:ext cx="5490605" cy="25998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l__8_3_eve_is_calling_luke___dialogue_2_">
            <a:hlinkClick r:id="" action="ppaction://media"/>
            <a:extLst>
              <a:ext uri="{FF2B5EF4-FFF2-40B4-BE49-F238E27FC236}">
                <a16:creationId xmlns:a16="http://schemas.microsoft.com/office/drawing/2014/main" id="{F3EFF975-85C7-3389-4B39-DC950FFF0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5537" y="733444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B4D8CB-EAA2-8C9C-8A8B-ED4F3F9AD468}"/>
              </a:ext>
            </a:extLst>
          </p:cNvPr>
          <p:cNvSpPr txBox="1"/>
          <p:nvPr/>
        </p:nvSpPr>
        <p:spPr>
          <a:xfrm>
            <a:off x="5800724" y="1369011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Dialouge</a:t>
            </a:r>
            <a:r>
              <a:rPr lang="hr-HR" sz="2800" b="1" dirty="0"/>
              <a:t> 2 one more time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.</a:t>
            </a:r>
          </a:p>
        </p:txBody>
      </p:sp>
      <p:pic>
        <p:nvPicPr>
          <p:cNvPr id="12" name="l__8_3_eve_is_calling_luke___dialogue_2_">
            <a:hlinkClick r:id="" action="ppaction://media"/>
            <a:extLst>
              <a:ext uri="{FF2B5EF4-FFF2-40B4-BE49-F238E27FC236}">
                <a16:creationId xmlns:a16="http://schemas.microsoft.com/office/drawing/2014/main" id="{3BE6CDF6-1446-F14E-E5AB-4E9347BE5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5536" y="198395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24319-870B-85A1-E2D0-C7CFD7B3C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9" y="2323118"/>
            <a:ext cx="4736503" cy="22296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EB9BCE-FF0E-6D69-C31F-4334E6E17499}"/>
              </a:ext>
            </a:extLst>
          </p:cNvPr>
          <p:cNvSpPr txBox="1"/>
          <p:nvPr/>
        </p:nvSpPr>
        <p:spPr>
          <a:xfrm>
            <a:off x="5771456" y="2609216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Unscramble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41367-AA9D-F11A-A25C-DA94E7B28BDE}"/>
              </a:ext>
            </a:extLst>
          </p:cNvPr>
          <p:cNvSpPr txBox="1"/>
          <p:nvPr/>
        </p:nvSpPr>
        <p:spPr>
          <a:xfrm>
            <a:off x="5771456" y="4029549"/>
            <a:ext cx="389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54F916-3599-C1BB-88FE-0B8A7641501D}"/>
              </a:ext>
            </a:extLst>
          </p:cNvPr>
          <p:cNvSpPr txBox="1"/>
          <p:nvPr/>
        </p:nvSpPr>
        <p:spPr>
          <a:xfrm>
            <a:off x="5561924" y="4552768"/>
            <a:ext cx="64977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600" b="1" dirty="0">
                <a:solidFill>
                  <a:srgbClr val="FF0000"/>
                </a:solidFill>
              </a:rPr>
              <a:t>1 </a:t>
            </a:r>
            <a:r>
              <a:rPr lang="hr-HR" sz="2600" b="1" dirty="0" err="1">
                <a:solidFill>
                  <a:srgbClr val="FF0000"/>
                </a:solidFill>
              </a:rPr>
              <a:t>What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does</a:t>
            </a:r>
            <a:r>
              <a:rPr lang="hr-HR" sz="2600" b="1" dirty="0">
                <a:solidFill>
                  <a:srgbClr val="FF0000"/>
                </a:solidFill>
              </a:rPr>
              <a:t> Tara look </a:t>
            </a:r>
            <a:r>
              <a:rPr lang="hr-HR" sz="2600" b="1" dirty="0" err="1">
                <a:solidFill>
                  <a:srgbClr val="FF0000"/>
                </a:solidFill>
              </a:rPr>
              <a:t>like</a:t>
            </a:r>
            <a:r>
              <a:rPr lang="hr-HR" sz="2600" b="1" dirty="0">
                <a:solidFill>
                  <a:srgbClr val="FF0000"/>
                </a:solidFill>
              </a:rPr>
              <a:t>? </a:t>
            </a:r>
            <a:r>
              <a:rPr lang="hr-HR" sz="2600" dirty="0" err="1">
                <a:solidFill>
                  <a:srgbClr val="FF0000"/>
                </a:solidFill>
              </a:rPr>
              <a:t>She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tall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with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long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curly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hair</a:t>
            </a:r>
            <a:r>
              <a:rPr lang="hr-HR" sz="2600" dirty="0">
                <a:solidFill>
                  <a:srgbClr val="FF0000"/>
                </a:solidFill>
              </a:rPr>
              <a:t>, </a:t>
            </a:r>
            <a:r>
              <a:rPr lang="hr-HR" sz="2600" dirty="0" err="1">
                <a:solidFill>
                  <a:srgbClr val="FF0000"/>
                </a:solidFill>
              </a:rPr>
              <a:t>often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tied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into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ponytail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3F5C62-875A-43BC-8A62-8D33B319DAF3}"/>
              </a:ext>
            </a:extLst>
          </p:cNvPr>
          <p:cNvSpPr txBox="1"/>
          <p:nvPr/>
        </p:nvSpPr>
        <p:spPr>
          <a:xfrm>
            <a:off x="5561924" y="5479477"/>
            <a:ext cx="5041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rgbClr val="FF0000"/>
                </a:solidFill>
              </a:rPr>
              <a:t>2 </a:t>
            </a:r>
            <a:r>
              <a:rPr lang="hr-HR" sz="2600" b="1" dirty="0" err="1">
                <a:solidFill>
                  <a:srgbClr val="FF0000"/>
                </a:solidFill>
              </a:rPr>
              <a:t>What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is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she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like</a:t>
            </a:r>
            <a:r>
              <a:rPr lang="hr-HR" sz="2600" b="1" dirty="0">
                <a:solidFill>
                  <a:srgbClr val="FF0000"/>
                </a:solidFill>
              </a:rPr>
              <a:t>? </a:t>
            </a:r>
            <a:r>
              <a:rPr lang="hr-HR" sz="2600" dirty="0" err="1">
                <a:solidFill>
                  <a:srgbClr val="FF0000"/>
                </a:solidFill>
              </a:rPr>
              <a:t>She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nice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F4D43-7ECC-03D3-61A7-270C317175A4}"/>
              </a:ext>
            </a:extLst>
          </p:cNvPr>
          <p:cNvSpPr txBox="1"/>
          <p:nvPr/>
        </p:nvSpPr>
        <p:spPr>
          <a:xfrm>
            <a:off x="5561924" y="6062371"/>
            <a:ext cx="617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rgbClr val="FF0000"/>
                </a:solidFill>
              </a:rPr>
              <a:t>3 </a:t>
            </a:r>
            <a:r>
              <a:rPr lang="hr-HR" sz="2600" b="1" dirty="0" err="1">
                <a:solidFill>
                  <a:srgbClr val="FF0000"/>
                </a:solidFill>
              </a:rPr>
              <a:t>What</a:t>
            </a:r>
            <a:r>
              <a:rPr lang="hr-HR" sz="2600" b="1" dirty="0">
                <a:solidFill>
                  <a:srgbClr val="FF0000"/>
                </a:solidFill>
              </a:rPr>
              <a:t> </a:t>
            </a:r>
            <a:r>
              <a:rPr lang="hr-HR" sz="2600" b="1" dirty="0" err="1">
                <a:solidFill>
                  <a:srgbClr val="FF0000"/>
                </a:solidFill>
              </a:rPr>
              <a:t>does</a:t>
            </a:r>
            <a:r>
              <a:rPr lang="hr-HR" sz="2600" b="1" dirty="0">
                <a:solidFill>
                  <a:srgbClr val="FF0000"/>
                </a:solidFill>
              </a:rPr>
              <a:t> Lee </a:t>
            </a:r>
            <a:r>
              <a:rPr lang="hr-HR" sz="2600" b="1" dirty="0" err="1">
                <a:solidFill>
                  <a:srgbClr val="FF0000"/>
                </a:solidFill>
              </a:rPr>
              <a:t>like</a:t>
            </a:r>
            <a:r>
              <a:rPr lang="hr-HR" sz="2600" b="1" dirty="0">
                <a:solidFill>
                  <a:srgbClr val="FF0000"/>
                </a:solidFill>
              </a:rPr>
              <a:t>? </a:t>
            </a:r>
            <a:r>
              <a:rPr lang="hr-HR" sz="2600" dirty="0">
                <a:solidFill>
                  <a:srgbClr val="FF0000"/>
                </a:solidFill>
              </a:rPr>
              <a:t>He </a:t>
            </a:r>
            <a:r>
              <a:rPr lang="hr-HR" sz="2600" dirty="0" err="1">
                <a:solidFill>
                  <a:srgbClr val="FF0000"/>
                </a:solidFill>
              </a:rPr>
              <a:t>likes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music. </a:t>
            </a:r>
          </a:p>
        </p:txBody>
      </p:sp>
    </p:spTree>
    <p:extLst>
      <p:ext uri="{BB962C8B-B14F-4D97-AF65-F5344CB8AC3E}">
        <p14:creationId xmlns:p14="http://schemas.microsoft.com/office/powerpoint/2010/main" val="5523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9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30AE4-0EF8-F7E6-B546-BF86F18503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522" cy="68416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88873-08F8-0E13-019D-F7F823F64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529483"/>
            <a:ext cx="5808956" cy="618203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chemeClr val="accent2"/>
                </a:solidFill>
              </a:rPr>
              <a:t>LANGUAGE IN ACTION</a:t>
            </a:r>
          </a:p>
          <a:p>
            <a:pPr marL="0" indent="0">
              <a:buNone/>
            </a:pPr>
            <a:endParaRPr lang="hr-HR" sz="2400" b="1" dirty="0"/>
          </a:p>
          <a:p>
            <a:pPr marL="0" indent="0">
              <a:buNone/>
            </a:pPr>
            <a:r>
              <a:rPr lang="hr-HR" sz="2400" dirty="0" err="1"/>
              <a:t>When</a:t>
            </a:r>
            <a:r>
              <a:rPr lang="hr-HR" sz="2400" dirty="0"/>
              <a:t> </a:t>
            </a: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want</a:t>
            </a:r>
            <a:r>
              <a:rPr lang="hr-HR" sz="2400" dirty="0"/>
              <a:t> to </a:t>
            </a:r>
            <a:r>
              <a:rPr lang="hr-HR" sz="2400" dirty="0" err="1"/>
              <a:t>invite</a:t>
            </a:r>
            <a:r>
              <a:rPr lang="hr-HR" sz="2400" dirty="0"/>
              <a:t> </a:t>
            </a:r>
            <a:r>
              <a:rPr lang="hr-HR" sz="2400" dirty="0" err="1"/>
              <a:t>someone</a:t>
            </a:r>
            <a:r>
              <a:rPr lang="hr-HR" sz="2400" dirty="0"/>
              <a:t> </a:t>
            </a:r>
            <a:r>
              <a:rPr lang="hr-HR" sz="2400" dirty="0" err="1"/>
              <a:t>somewhere</a:t>
            </a:r>
            <a:r>
              <a:rPr lang="hr-HR" sz="2400" dirty="0"/>
              <a:t>, </a:t>
            </a: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ask</a:t>
            </a:r>
            <a:r>
              <a:rPr lang="hr-HR" sz="2400" dirty="0"/>
              <a:t>: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Kada želimo nekoga pozvati negdje pitamo sljedeće: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1 Do </a:t>
            </a:r>
            <a:r>
              <a:rPr lang="hr-HR" sz="2400" dirty="0" err="1">
                <a:solidFill>
                  <a:srgbClr val="FF0000"/>
                </a:solidFill>
              </a:rPr>
              <a:t>you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want</a:t>
            </a:r>
            <a:r>
              <a:rPr lang="hr-HR" sz="2400" dirty="0">
                <a:solidFill>
                  <a:srgbClr val="FF0000"/>
                </a:solidFill>
              </a:rPr>
              <a:t> to </a:t>
            </a:r>
            <a:r>
              <a:rPr lang="hr-HR" sz="2400" dirty="0" err="1"/>
              <a:t>come</a:t>
            </a:r>
            <a:r>
              <a:rPr lang="hr-HR" sz="2400" dirty="0"/>
              <a:t> </a:t>
            </a:r>
            <a:r>
              <a:rPr lang="hr-HR" sz="2400" dirty="0" err="1"/>
              <a:t>over</a:t>
            </a:r>
            <a:r>
              <a:rPr lang="hr-HR" sz="2400" dirty="0"/>
              <a:t> to </a:t>
            </a:r>
            <a:r>
              <a:rPr lang="hr-HR" sz="2400" dirty="0" err="1"/>
              <a:t>my</a:t>
            </a:r>
            <a:r>
              <a:rPr lang="hr-HR" sz="2400" dirty="0"/>
              <a:t> place? 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 err="1"/>
              <a:t>Possible</a:t>
            </a:r>
            <a:r>
              <a:rPr lang="hr-HR" sz="2400" dirty="0"/>
              <a:t> </a:t>
            </a:r>
            <a:r>
              <a:rPr lang="hr-HR" sz="2400" dirty="0" err="1"/>
              <a:t>answers</a:t>
            </a:r>
            <a:r>
              <a:rPr lang="hr-HR" sz="2400" dirty="0"/>
              <a:t>:</a:t>
            </a:r>
          </a:p>
          <a:p>
            <a:pPr marL="0" indent="0">
              <a:buNone/>
            </a:pPr>
            <a:r>
              <a:rPr lang="hr-HR" sz="2400" i="1" dirty="0" err="1">
                <a:solidFill>
                  <a:srgbClr val="00B050"/>
                </a:solidFill>
              </a:rPr>
              <a:t>Yes</a:t>
            </a:r>
            <a:r>
              <a:rPr lang="hr-HR" sz="2400" i="1" dirty="0">
                <a:solidFill>
                  <a:srgbClr val="00B050"/>
                </a:solidFill>
              </a:rPr>
              <a:t>, sure/</a:t>
            </a:r>
            <a:r>
              <a:rPr lang="hr-HR" sz="2400" i="1" dirty="0" err="1">
                <a:solidFill>
                  <a:srgbClr val="00B050"/>
                </a:solidFill>
              </a:rPr>
              <a:t>great</a:t>
            </a:r>
            <a:r>
              <a:rPr lang="hr-HR" sz="2400" i="1" dirty="0">
                <a:solidFill>
                  <a:srgbClr val="00B050"/>
                </a:solidFill>
              </a:rPr>
              <a:t>. </a:t>
            </a:r>
            <a:r>
              <a:rPr lang="hr-HR" sz="2400" dirty="0"/>
              <a:t>OR </a:t>
            </a:r>
            <a:r>
              <a:rPr lang="hr-HR" sz="2400" i="1" dirty="0">
                <a:solidFill>
                  <a:srgbClr val="C00000"/>
                </a:solidFill>
              </a:rPr>
              <a:t>No, I </a:t>
            </a:r>
            <a:r>
              <a:rPr lang="hr-HR" sz="2400" i="1" dirty="0" err="1">
                <a:solidFill>
                  <a:srgbClr val="C00000"/>
                </a:solidFill>
              </a:rPr>
              <a:t>can’t</a:t>
            </a:r>
            <a:r>
              <a:rPr lang="hr-HR" sz="2400" i="1" dirty="0">
                <a:solidFill>
                  <a:srgbClr val="C00000"/>
                </a:solidFill>
              </a:rPr>
              <a:t>. </a:t>
            </a:r>
            <a:r>
              <a:rPr lang="hr-HR" sz="2400" i="1" dirty="0" err="1">
                <a:solidFill>
                  <a:srgbClr val="C00000"/>
                </a:solidFill>
              </a:rPr>
              <a:t>I’m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busy</a:t>
            </a:r>
            <a:r>
              <a:rPr lang="hr-HR" sz="2400" i="1" dirty="0">
                <a:solidFill>
                  <a:srgbClr val="C00000"/>
                </a:solidFill>
              </a:rPr>
              <a:t>/</a:t>
            </a:r>
            <a:r>
              <a:rPr lang="hr-HR" sz="2400" i="1" dirty="0" err="1">
                <a:solidFill>
                  <a:srgbClr val="C00000"/>
                </a:solidFill>
              </a:rPr>
              <a:t>I’m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studying</a:t>
            </a:r>
            <a:r>
              <a:rPr lang="hr-HR" sz="2400" i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hr-HR" sz="24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</a:rPr>
              <a:t>2 </a:t>
            </a:r>
            <a:r>
              <a:rPr lang="hr-HR" sz="2400" dirty="0" err="1">
                <a:solidFill>
                  <a:srgbClr val="FF0000"/>
                </a:solidFill>
              </a:rPr>
              <a:t>Would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you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>
                <a:solidFill>
                  <a:srgbClr val="FF0000"/>
                </a:solidFill>
              </a:rPr>
              <a:t>like</a:t>
            </a:r>
            <a:r>
              <a:rPr lang="hr-HR" sz="2400" dirty="0">
                <a:solidFill>
                  <a:srgbClr val="FF0000"/>
                </a:solidFill>
              </a:rPr>
              <a:t> to</a:t>
            </a:r>
            <a:r>
              <a:rPr lang="hr-HR" sz="2400" dirty="0"/>
              <a:t> </a:t>
            </a:r>
            <a:r>
              <a:rPr lang="hr-HR" sz="2400" dirty="0" err="1"/>
              <a:t>go</a:t>
            </a:r>
            <a:r>
              <a:rPr lang="hr-HR" sz="2400" dirty="0"/>
              <a:t> to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theatre</a:t>
            </a:r>
            <a:r>
              <a:rPr lang="hr-HR" sz="2400" dirty="0"/>
              <a:t> </a:t>
            </a:r>
            <a:r>
              <a:rPr lang="hr-HR" sz="2400" dirty="0" err="1"/>
              <a:t>with</a:t>
            </a:r>
            <a:r>
              <a:rPr lang="hr-HR" sz="2400" dirty="0"/>
              <a:t> </a:t>
            </a:r>
            <a:r>
              <a:rPr lang="hr-HR" sz="2400" dirty="0" err="1"/>
              <a:t>us</a:t>
            </a:r>
            <a:r>
              <a:rPr lang="hr-HR" sz="2400" dirty="0"/>
              <a:t>?</a:t>
            </a:r>
          </a:p>
          <a:p>
            <a:pPr marL="0" indent="0">
              <a:buNone/>
            </a:pPr>
            <a:r>
              <a:rPr lang="hr-HR" sz="2400" dirty="0" err="1"/>
              <a:t>Possible</a:t>
            </a:r>
            <a:r>
              <a:rPr lang="hr-HR" sz="2400" dirty="0"/>
              <a:t> </a:t>
            </a:r>
            <a:r>
              <a:rPr lang="hr-HR" sz="2400" dirty="0" err="1"/>
              <a:t>answers</a:t>
            </a:r>
            <a:r>
              <a:rPr lang="hr-HR" sz="2400" dirty="0"/>
              <a:t>: </a:t>
            </a:r>
          </a:p>
          <a:p>
            <a:pPr marL="0" indent="0">
              <a:buNone/>
            </a:pPr>
            <a:r>
              <a:rPr lang="hr-HR" sz="2400" i="1" dirty="0" err="1">
                <a:solidFill>
                  <a:srgbClr val="00B050"/>
                </a:solidFill>
              </a:rPr>
              <a:t>Yes</a:t>
            </a:r>
            <a:r>
              <a:rPr lang="hr-HR" sz="2400" i="1" dirty="0">
                <a:solidFill>
                  <a:srgbClr val="00B050"/>
                </a:solidFill>
              </a:rPr>
              <a:t> </a:t>
            </a:r>
            <a:r>
              <a:rPr lang="hr-HR" sz="2400" i="1" dirty="0" err="1">
                <a:solidFill>
                  <a:srgbClr val="00B050"/>
                </a:solidFill>
              </a:rPr>
              <a:t>I’d</a:t>
            </a:r>
            <a:r>
              <a:rPr lang="hr-HR" sz="2400" i="1" dirty="0">
                <a:solidFill>
                  <a:srgbClr val="00B050"/>
                </a:solidFill>
              </a:rPr>
              <a:t> love to. </a:t>
            </a:r>
            <a:r>
              <a:rPr lang="hr-HR" sz="2400" dirty="0"/>
              <a:t>OR </a:t>
            </a:r>
            <a:r>
              <a:rPr lang="hr-HR" sz="2400" i="1" dirty="0" err="1">
                <a:solidFill>
                  <a:srgbClr val="C00000"/>
                </a:solidFill>
              </a:rPr>
              <a:t>I’m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not</a:t>
            </a:r>
            <a:r>
              <a:rPr lang="hr-HR" sz="2400" i="1" dirty="0">
                <a:solidFill>
                  <a:srgbClr val="C00000"/>
                </a:solidFill>
              </a:rPr>
              <a:t> sure </a:t>
            </a:r>
            <a:r>
              <a:rPr lang="hr-HR" sz="2400" i="1" dirty="0" err="1">
                <a:solidFill>
                  <a:srgbClr val="C00000"/>
                </a:solidFill>
              </a:rPr>
              <a:t>about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that</a:t>
            </a:r>
            <a:r>
              <a:rPr lang="hr-HR" sz="2400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51C24-3004-6C05-C3E5-99A42A918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540"/>
            <a:ext cx="5941052" cy="19942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001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940</Words>
  <Application>Microsoft Office PowerPoint</Application>
  <PresentationFormat>Widescreen</PresentationFormat>
  <Paragraphs>123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8  What does a true friend do?</vt:lpstr>
      <vt:lpstr>Let’s talk about friendship…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42. </vt:lpstr>
      <vt:lpstr>Workbook, page 43. </vt:lpstr>
      <vt:lpstr>Workbook, page 44 &amp; 45.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 What does a true friend do?</dc:title>
  <dc:creator>Josipa</dc:creator>
  <cp:lastModifiedBy>Sanja Ivoš</cp:lastModifiedBy>
  <cp:revision>46</cp:revision>
  <dcterms:created xsi:type="dcterms:W3CDTF">2022-07-27T05:05:46Z</dcterms:created>
  <dcterms:modified xsi:type="dcterms:W3CDTF">2022-09-09T13:14:44Z</dcterms:modified>
</cp:coreProperties>
</file>